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8" r:id="rId4"/>
    <p:sldId id="270" r:id="rId5"/>
    <p:sldId id="271" r:id="rId6"/>
    <p:sldId id="272" r:id="rId7"/>
    <p:sldId id="269" r:id="rId8"/>
    <p:sldId id="273" r:id="rId9"/>
    <p:sldId id="274" r:id="rId10"/>
    <p:sldId id="275" r:id="rId11"/>
    <p:sldId id="276" r:id="rId12"/>
    <p:sldId id="277" r:id="rId13"/>
    <p:sldId id="278" r:id="rId14"/>
    <p:sldId id="284" r:id="rId15"/>
    <p:sldId id="279" r:id="rId16"/>
    <p:sldId id="280" r:id="rId17"/>
    <p:sldId id="281" r:id="rId18"/>
    <p:sldId id="282" r:id="rId19"/>
    <p:sldId id="283" r:id="rId20"/>
    <p:sldId id="292" r:id="rId21"/>
    <p:sldId id="291" r:id="rId22"/>
    <p:sldId id="285" r:id="rId23"/>
    <p:sldId id="286" r:id="rId24"/>
    <p:sldId id="287" r:id="rId25"/>
    <p:sldId id="289" r:id="rId26"/>
    <p:sldId id="293" r:id="rId27"/>
    <p:sldId id="294" r:id="rId28"/>
    <p:sldId id="295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-45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03FA7-6D93-4E96-B2CA-679FDE1F711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EAAF9-E8A8-485C-83D6-ECC952964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8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0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1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7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8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58476-3233-45ED-B671-1CFA7C514C8C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08FCD-DD53-4CE1-937A-CE3C2821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6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8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11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Alpha level or confidence limits (</a:t>
            </a:r>
            <a:r>
              <a:rPr lang="en-US" sz="2700" b="1" dirty="0" smtClean="0">
                <a:solidFill>
                  <a:srgbClr val="009900"/>
                </a:solidFill>
              </a:rPr>
              <a:t>the upper and lower boundary</a:t>
            </a:r>
            <a:r>
              <a:rPr lang="en-US" b="1" dirty="0" smtClean="0">
                <a:solidFill>
                  <a:srgbClr val="009900"/>
                </a:solidFill>
              </a:rPr>
              <a:t>)</a:t>
            </a:r>
            <a:endParaRPr lang="en-US" b="1" dirty="0">
              <a:solidFill>
                <a:srgbClr val="0099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684" y="939444"/>
            <a:ext cx="9311148" cy="52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36"/>
            <a:ext cx="10515600" cy="27397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9900"/>
                </a:solidFill>
              </a:rPr>
              <a:t>The Value of alpha (1.96)</a:t>
            </a:r>
            <a:endParaRPr lang="en-US" b="1" dirty="0">
              <a:solidFill>
                <a:srgbClr val="0099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28" y="707490"/>
            <a:ext cx="10558429" cy="593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5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49028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Confidence Interval = Point Estimate (mean) ± 1.96</a:t>
                </a:r>
                <a:r>
                  <a:rPr lang="el-GR" b="1" dirty="0" smtClean="0">
                    <a:solidFill>
                      <a:srgbClr val="FF0000"/>
                    </a:solidFill>
                  </a:rPr>
                  <a:t>σ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/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490281"/>
              </a:xfrm>
              <a:blipFill rotWithShape="0">
                <a:blip r:embed="rId2"/>
                <a:stretch>
                  <a:fillRect l="-1275" t="-20000" b="-3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491" y="944511"/>
            <a:ext cx="10206976" cy="57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8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38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95% probability Interval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983" y="884903"/>
            <a:ext cx="10107291" cy="56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/>
          <a:lstStyle/>
          <a:p>
            <a:r>
              <a:rPr lang="en-US" dirty="0" smtClean="0"/>
              <a:t>Distribution of sample means (Sampling distribution)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9" y="1386347"/>
            <a:ext cx="11562734" cy="4699821"/>
          </a:xfrm>
        </p:spPr>
      </p:pic>
    </p:spTree>
    <p:extLst>
      <p:ext uri="{BB962C8B-B14F-4D97-AF65-F5344CB8AC3E}">
        <p14:creationId xmlns:p14="http://schemas.microsoft.com/office/powerpoint/2010/main" val="69402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132"/>
            <a:ext cx="10515600" cy="4509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Sampling distribution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39" y="894735"/>
            <a:ext cx="10177207" cy="57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estimate the mean amount spent per customer at CNR wet canteen, data was collected for 75 students randomly chosen. Assume that population standard deviation is Nu. 4. </a:t>
            </a:r>
          </a:p>
          <a:p>
            <a:endParaRPr lang="en-US" dirty="0"/>
          </a:p>
          <a:p>
            <a:pPr lvl="1"/>
            <a:r>
              <a:rPr lang="en-US" dirty="0" smtClean="0"/>
              <a:t>At 95% confidence level, what is the margin of error?</a:t>
            </a:r>
          </a:p>
          <a:p>
            <a:pPr lvl="1"/>
            <a:r>
              <a:rPr lang="en-US" dirty="0" smtClean="0"/>
              <a:t>If the sample mean is Nu. 20, what is the 95% confidence interval for the population (for students) mean?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93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8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1. At </a:t>
            </a:r>
            <a:r>
              <a:rPr lang="en-US" dirty="0"/>
              <a:t>95% confidence level, what is the margin of error?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7" y="1033972"/>
            <a:ext cx="11521144" cy="4687107"/>
          </a:xfrm>
        </p:spPr>
      </p:pic>
      <p:sp>
        <p:nvSpPr>
          <p:cNvPr id="5" name="Rectangle 4"/>
          <p:cNvSpPr/>
          <p:nvPr/>
        </p:nvSpPr>
        <p:spPr>
          <a:xfrm>
            <a:off x="373627" y="1033972"/>
            <a:ext cx="4306528" cy="932480"/>
          </a:xfrm>
          <a:prstGeom prst="rect">
            <a:avLst/>
          </a:prstGeom>
          <a:noFill/>
          <a:ln w="19050">
            <a:solidFill>
              <a:srgbClr val="FF0000">
                <a:alpha val="1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Estimate ± Margin of error; 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627" y="6086166"/>
            <a:ext cx="11641392" cy="820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sample mean is Nu. 20, what is the 95% confidence interval for the population (for students) mean?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20±0.91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rved Up Arrow 2"/>
          <p:cNvSpPr/>
          <p:nvPr/>
        </p:nvSpPr>
        <p:spPr>
          <a:xfrm>
            <a:off x="1396181" y="1632155"/>
            <a:ext cx="3608438" cy="60960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Up Arrow 5"/>
          <p:cNvSpPr/>
          <p:nvPr/>
        </p:nvSpPr>
        <p:spPr>
          <a:xfrm>
            <a:off x="3716594" y="1700981"/>
            <a:ext cx="3146322" cy="5407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463845" y="1033972"/>
            <a:ext cx="3529781" cy="932480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231632" y="4725992"/>
            <a:ext cx="3529781" cy="932480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7462684" y="1877961"/>
            <a:ext cx="1533839" cy="284803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3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12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= 19.09 – 20.91 (to be </a:t>
            </a:r>
            <a:r>
              <a:rPr lang="en-US" dirty="0" smtClean="0">
                <a:solidFill>
                  <a:srgbClr val="FF0000"/>
                </a:solidFill>
              </a:rPr>
              <a:t>95% confident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340" y="1081548"/>
            <a:ext cx="9910918" cy="55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93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Key point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9368"/>
            <a:ext cx="10515600" cy="4967595"/>
          </a:xfrm>
        </p:spPr>
        <p:txBody>
          <a:bodyPr/>
          <a:lstStyle/>
          <a:p>
            <a:r>
              <a:rPr lang="en-US" dirty="0" smtClean="0"/>
              <a:t>When population standard deviation (</a:t>
            </a:r>
            <a:r>
              <a:rPr lang="el-GR" dirty="0" smtClean="0"/>
              <a:t>σ</a:t>
            </a:r>
            <a:r>
              <a:rPr lang="en-US" dirty="0" smtClean="0"/>
              <a:t>) is known, it is then used to find the confidence interval.</a:t>
            </a:r>
          </a:p>
          <a:p>
            <a:endParaRPr lang="en-US" dirty="0"/>
          </a:p>
          <a:p>
            <a:r>
              <a:rPr lang="en-US" dirty="0" smtClean="0"/>
              <a:t>When population standard deviation </a:t>
            </a:r>
            <a:r>
              <a:rPr lang="en-US" dirty="0"/>
              <a:t>(</a:t>
            </a:r>
            <a:r>
              <a:rPr lang="el-GR" dirty="0"/>
              <a:t>σ</a:t>
            </a:r>
            <a:r>
              <a:rPr lang="en-US" dirty="0" smtClean="0"/>
              <a:t>) is not known t-distribution is used.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88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370" y="5815781"/>
            <a:ext cx="10515600" cy="921622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basis of your decision? How confident are you?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894735"/>
            <a:ext cx="11533239" cy="47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8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estimate the mean amount spent per customer at a certain tea shop in </a:t>
            </a:r>
            <a:r>
              <a:rPr lang="en-US" dirty="0" err="1" smtClean="0"/>
              <a:t>Wangdue</a:t>
            </a:r>
            <a:r>
              <a:rPr lang="en-US" dirty="0" smtClean="0"/>
              <a:t>, data was collected for 15 customers. The sample standard deviation (</a:t>
            </a:r>
            <a:r>
              <a:rPr lang="en-US" i="1" dirty="0" smtClean="0"/>
              <a:t>s</a:t>
            </a:r>
            <a:r>
              <a:rPr lang="en-US" dirty="0" smtClean="0"/>
              <a:t>)was Nu. 4. </a:t>
            </a:r>
          </a:p>
          <a:p>
            <a:endParaRPr lang="en-US" dirty="0"/>
          </a:p>
          <a:p>
            <a:pPr lvl="1"/>
            <a:r>
              <a:rPr lang="en-US" dirty="0" smtClean="0"/>
              <a:t>At 95% confidence, what is the margin of error?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If the sample mean is Nu. 20, what is the 95% confidence interval for the population mean?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573" y="166718"/>
            <a:ext cx="10515600" cy="523396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2800" dirty="0" smtClean="0">
                <a:latin typeface="Cambria" panose="02040503050406030204" pitchFamily="18" charset="0"/>
              </a:rPr>
              <a:t>At 95% confidence, what is the margin of error?</a:t>
            </a:r>
            <a:endParaRPr lang="en-US" sz="2800" dirty="0">
              <a:latin typeface="Cambria" panose="02040503050406030204" pitchFamily="18" charset="0"/>
            </a:endParaRPr>
          </a:p>
        </p:txBody>
      </p:sp>
      <p:pic>
        <p:nvPicPr>
          <p:cNvPr id="2051" name="Picture 3" descr="C:\Users\User\Desktop\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0"/>
            <a:ext cx="2428240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1" y="1219200"/>
            <a:ext cx="4398433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51200" y="1524000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 descr="C:\Users\User\Desktop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819150"/>
            <a:ext cx="3221567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8462434" y="1524000"/>
            <a:ext cx="275167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Users\User\Desktop\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114" y="3429000"/>
            <a:ext cx="356658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9956800" y="2590800"/>
            <a:ext cx="203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 descr="C:\Users\User\Desktop\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1" y="3581400"/>
            <a:ext cx="3627967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User\Desktop\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" y="5410201"/>
            <a:ext cx="5922433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User\Desktop\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5494337"/>
            <a:ext cx="3505200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/>
          <p:cNvSpPr/>
          <p:nvPr/>
        </p:nvSpPr>
        <p:spPr>
          <a:xfrm>
            <a:off x="5384800" y="4080668"/>
            <a:ext cx="2844800" cy="1674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048000" y="4648200"/>
            <a:ext cx="203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02400" y="5909468"/>
            <a:ext cx="1422400" cy="110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4115498" y="1721548"/>
            <a:ext cx="557404" cy="762000"/>
          </a:xfrm>
          <a:prstGeom prst="leftBrace">
            <a:avLst>
              <a:gd name="adj1" fmla="val 8333"/>
              <a:gd name="adj2" fmla="val 4815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6630101" y="781746"/>
            <a:ext cx="557403" cy="2641600"/>
          </a:xfrm>
          <a:prstGeom prst="leftBrace">
            <a:avLst>
              <a:gd name="adj1" fmla="val 16535"/>
              <a:gd name="adj2" fmla="val 5049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56001" y="2438400"/>
            <a:ext cx="1523999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Point estimate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84800" y="2402586"/>
            <a:ext cx="2844803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Margin of error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9" grpId="0" animBg="1"/>
      <p:bldP spid="11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83" y="365126"/>
            <a:ext cx="11847871" cy="5689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Student’s t- distribution: </a:t>
            </a:r>
            <a:r>
              <a:rPr lang="en-US" sz="2700" dirty="0" smtClean="0">
                <a:solidFill>
                  <a:srgbClr val="FF0000"/>
                </a:solidFill>
              </a:rPr>
              <a:t>when the population standard deviation is not known (uncertain about population)</a:t>
            </a:r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343" y="1071562"/>
            <a:ext cx="10054302" cy="56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12" y="526211"/>
            <a:ext cx="10911836" cy="61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30" y="393290"/>
            <a:ext cx="11119514" cy="62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/>
          <a:lstStyle/>
          <a:p>
            <a:r>
              <a:rPr lang="en-US" dirty="0"/>
              <a:t>z</a:t>
            </a:r>
            <a:r>
              <a:rPr lang="en-US" dirty="0" smtClean="0"/>
              <a:t> distribution and student’s t distribution in a normal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1" y="1063540"/>
            <a:ext cx="11426004" cy="5317595"/>
          </a:xfrm>
        </p:spPr>
      </p:pic>
    </p:spTree>
    <p:extLst>
      <p:ext uri="{BB962C8B-B14F-4D97-AF65-F5344CB8AC3E}">
        <p14:creationId xmlns:p14="http://schemas.microsoft.com/office/powerpoint/2010/main" val="405861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pic>
        <p:nvPicPr>
          <p:cNvPr id="4099" name="Picture 3" descr="C:\Users\User\Desktop\1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1"/>
            <a:ext cx="10972800" cy="34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77" y="1143001"/>
            <a:ext cx="12153384" cy="48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1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1209711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2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07" y="209217"/>
            <a:ext cx="10609325" cy="59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7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942" y="1052052"/>
            <a:ext cx="11444748" cy="5124911"/>
          </a:xfrm>
        </p:spPr>
        <p:txBody>
          <a:bodyPr/>
          <a:lstStyle/>
          <a:p>
            <a:r>
              <a:rPr lang="en-US" dirty="0" smtClean="0"/>
              <a:t>CNR DG is interested in average checking of students grades for all modules opted by students in CNR. A random sample of 100 students is selected to represent average of all the grades to be used in annual report. </a:t>
            </a:r>
          </a:p>
          <a:p>
            <a:endParaRPr lang="en-US" dirty="0" smtClean="0"/>
          </a:p>
          <a:p>
            <a:r>
              <a:rPr lang="en-US" dirty="0" smtClean="0"/>
              <a:t>What level of confidence for the mean is the DG going to be satisfied with?</a:t>
            </a:r>
          </a:p>
          <a:p>
            <a:endParaRPr lang="en-US" dirty="0"/>
          </a:p>
          <a:p>
            <a:r>
              <a:rPr lang="en-US" dirty="0" smtClean="0"/>
              <a:t>What ± interval number is going to be acceptable?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4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39097" y="228600"/>
            <a:ext cx="9343103" cy="609600"/>
          </a:xfrm>
        </p:spPr>
        <p:txBody>
          <a:bodyPr>
            <a:normAutofit/>
          </a:bodyPr>
          <a:lstStyle/>
          <a:p>
            <a:r>
              <a:rPr lang="en-US" altLang="en-US" b="1" dirty="0"/>
              <a:t>Sample to population: </a:t>
            </a:r>
            <a:r>
              <a:rPr lang="en-US" altLang="en-US" sz="2200" b="1" dirty="0" smtClean="0"/>
              <a:t>need to generalize to whole population</a:t>
            </a:r>
            <a:endParaRPr lang="en-US" altLang="en-US" sz="2200" b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097" y="1553496"/>
            <a:ext cx="11080955" cy="4542503"/>
          </a:xfrm>
        </p:spPr>
        <p:txBody>
          <a:bodyPr/>
          <a:lstStyle/>
          <a:p>
            <a:r>
              <a:rPr lang="en-US" altLang="en-US" dirty="0"/>
              <a:t>E</a:t>
            </a:r>
            <a:r>
              <a:rPr lang="en-US" altLang="en-US" dirty="0" smtClean="0"/>
              <a:t>stimate </a:t>
            </a:r>
            <a:r>
              <a:rPr lang="en-US" altLang="en-US" dirty="0"/>
              <a:t>population mean </a:t>
            </a:r>
            <a:r>
              <a:rPr lang="en-US" altLang="en-US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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however to determine population mean is not always possible to find so, sample mean should be used. </a:t>
            </a:r>
            <a:endParaRPr lang="en-US" altLang="en-US" dirty="0">
              <a:sym typeface="WP MathB" pitchFamily="2" charset="2"/>
            </a:endParaRPr>
          </a:p>
          <a:p>
            <a:endParaRPr lang="en-US" altLang="en-US" dirty="0">
              <a:sym typeface="WP MathB" pitchFamily="2" charset="2"/>
            </a:endParaRPr>
          </a:p>
          <a:p>
            <a:r>
              <a:rPr lang="en-US" altLang="en-US" dirty="0">
                <a:sym typeface="WP MathB" pitchFamily="2" charset="2"/>
              </a:rPr>
              <a:t>Find a range of values, </a:t>
            </a:r>
            <a:r>
              <a:rPr lang="en-US" altLang="en-US" dirty="0">
                <a:solidFill>
                  <a:srgbClr val="FF0000"/>
                </a:solidFill>
                <a:sym typeface="WP MathB" pitchFamily="2" charset="2"/>
              </a:rPr>
              <a:t>L &lt;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 &lt; U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 smtClean="0">
                <a:sym typeface="Symbol" panose="05050102010706020507" pitchFamily="18" charset="2"/>
              </a:rPr>
              <a:t>within what you think you are confident, that your sample mean contains the population mean </a:t>
            </a:r>
            <a:r>
              <a:rPr lang="en-US" altLang="en-US" dirty="0">
                <a:sym typeface="Symbol" panose="05050102010706020507" pitchFamily="18" charset="2"/>
              </a:rPr>
              <a:t>(). </a:t>
            </a:r>
          </a:p>
          <a:p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 smtClean="0">
                <a:sym typeface="Symbol" panose="05050102010706020507" pitchFamily="18" charset="2"/>
              </a:rPr>
              <a:t>Such range of values, that you are confident that your sample mean contains the population mean, is </a:t>
            </a:r>
            <a:r>
              <a:rPr lang="en-US" altLang="en-US" dirty="0">
                <a:sym typeface="Symbol" panose="05050102010706020507" pitchFamily="18" charset="2"/>
              </a:rPr>
              <a:t>called a “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confidence interval</a:t>
            </a:r>
            <a:r>
              <a:rPr lang="en-US" altLang="en-US" dirty="0">
                <a:sym typeface="Symbol" panose="05050102010706020507" pitchFamily="18" charset="2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6224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7772400" cy="685800"/>
          </a:xfrm>
        </p:spPr>
        <p:txBody>
          <a:bodyPr/>
          <a:lstStyle/>
          <a:p>
            <a:r>
              <a:rPr lang="en-US" altLang="en-US" dirty="0"/>
              <a:t>Confidence Intervals: </a:t>
            </a:r>
            <a:r>
              <a:rPr lang="en-US" altLang="en-US" sz="2400" dirty="0"/>
              <a:t>Example</a:t>
            </a:r>
            <a:endParaRPr lang="en-US" alt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09" y="1371600"/>
            <a:ext cx="11572567" cy="4724400"/>
          </a:xfrm>
        </p:spPr>
        <p:txBody>
          <a:bodyPr/>
          <a:lstStyle/>
          <a:p>
            <a:r>
              <a:rPr lang="en-US" altLang="en-US" sz="2400" dirty="0" smtClean="0"/>
              <a:t>For example, 18</a:t>
            </a:r>
            <a:r>
              <a:rPr lang="en-US" altLang="en-US" sz="2400" dirty="0"/>
              <a:t>% of women, aged 18-24, think they are overweight.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“</a:t>
            </a:r>
            <a:r>
              <a:rPr lang="en-US" altLang="en-US" sz="2400" b="1" dirty="0">
                <a:solidFill>
                  <a:srgbClr val="FF0000"/>
                </a:solidFill>
              </a:rPr>
              <a:t>margin of error</a:t>
            </a:r>
            <a:r>
              <a:rPr lang="en-US" altLang="en-US" sz="2400" dirty="0"/>
              <a:t>” is 5</a:t>
            </a:r>
            <a:r>
              <a:rPr lang="en-US" altLang="en-US" sz="2400" dirty="0" smtClean="0"/>
              <a:t>%, so the “</a:t>
            </a:r>
            <a:r>
              <a:rPr lang="en-US" altLang="en-US" sz="2400" b="1" dirty="0">
                <a:solidFill>
                  <a:srgbClr val="FF0000"/>
                </a:solidFill>
              </a:rPr>
              <a:t>confidence interval</a:t>
            </a:r>
            <a:r>
              <a:rPr lang="en-US" altLang="en-US" sz="2400" dirty="0"/>
              <a:t>” </a:t>
            </a:r>
            <a:r>
              <a:rPr lang="en-US" altLang="en-US" sz="2400" dirty="0" smtClean="0"/>
              <a:t>is written as </a:t>
            </a:r>
            <a:r>
              <a:rPr lang="en-US" altLang="en-US" sz="2400" dirty="0"/>
              <a:t>18% ± 5%.</a:t>
            </a:r>
          </a:p>
          <a:p>
            <a:endParaRPr lang="en-US" altLang="en-US" sz="2400" dirty="0"/>
          </a:p>
          <a:p>
            <a:pPr lvl="1"/>
            <a:r>
              <a:rPr lang="en-US" altLang="en-US" sz="2000" dirty="0" smtClean="0"/>
              <a:t>This means that we are confident </a:t>
            </a:r>
            <a:r>
              <a:rPr lang="en-US" altLang="en-US" sz="2000" dirty="0"/>
              <a:t>that </a:t>
            </a:r>
            <a:r>
              <a:rPr lang="en-US" altLang="en-US" sz="2000" dirty="0" smtClean="0"/>
              <a:t>at least between </a:t>
            </a:r>
            <a:r>
              <a:rPr lang="en-US" altLang="en-US" sz="2000" dirty="0"/>
              <a:t>13% and 23% of women, aged 18-24, think they are overweight.</a:t>
            </a:r>
          </a:p>
        </p:txBody>
      </p:sp>
    </p:spTree>
    <p:extLst>
      <p:ext uri="{BB962C8B-B14F-4D97-AF65-F5344CB8AC3E}">
        <p14:creationId xmlns:p14="http://schemas.microsoft.com/office/powerpoint/2010/main" val="21331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945" y="304800"/>
            <a:ext cx="7772400" cy="533400"/>
          </a:xfrm>
        </p:spPr>
        <p:txBody>
          <a:bodyPr/>
          <a:lstStyle/>
          <a:p>
            <a:r>
              <a:rPr lang="en-US" altLang="en-US" dirty="0"/>
              <a:t>General form of  Confidence Intervals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155" y="1295400"/>
            <a:ext cx="11818374" cy="4800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600" b="1" dirty="0" smtClean="0">
                <a:solidFill>
                  <a:srgbClr val="FF0000"/>
                </a:solidFill>
              </a:rPr>
              <a:t>Sample </a:t>
            </a:r>
            <a:r>
              <a:rPr lang="en-US" altLang="en-US" sz="3600" b="1" dirty="0">
                <a:solidFill>
                  <a:srgbClr val="FF0000"/>
                </a:solidFill>
              </a:rPr>
              <a:t>estimate ± margin of </a:t>
            </a:r>
            <a:r>
              <a:rPr lang="en-US" altLang="en-US" sz="3600" b="1" dirty="0" smtClean="0">
                <a:solidFill>
                  <a:srgbClr val="FF0000"/>
                </a:solidFill>
              </a:rPr>
              <a:t>error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Lower limit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L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= estimate - margin of </a:t>
            </a:r>
            <a:r>
              <a:rPr lang="en-US" altLang="en-US" dirty="0" smtClean="0"/>
              <a:t>error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Upper limit U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= estimate + margin of </a:t>
            </a:r>
            <a:r>
              <a:rPr lang="en-US" altLang="en-US" dirty="0" smtClean="0"/>
              <a:t>error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000" dirty="0" smtClean="0"/>
              <a:t>It means that one can be confident </a:t>
            </a:r>
            <a:r>
              <a:rPr lang="en-US" altLang="en-US" sz="2000" dirty="0"/>
              <a:t>that the population value is </a:t>
            </a:r>
            <a:r>
              <a:rPr lang="en-US" altLang="en-US" sz="2000" dirty="0" smtClean="0"/>
              <a:t>located somewhere </a:t>
            </a:r>
            <a:r>
              <a:rPr lang="en-US" altLang="en-US" sz="2000" dirty="0"/>
              <a:t>between L and U.</a:t>
            </a:r>
          </a:p>
        </p:txBody>
      </p:sp>
    </p:spTree>
    <p:extLst>
      <p:ext uri="{BB962C8B-B14F-4D97-AF65-F5344CB8AC3E}">
        <p14:creationId xmlns:p14="http://schemas.microsoft.com/office/powerpoint/2010/main" val="23390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Confidence Interval and Standard Error of the Mean (SEM)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5" y="1327355"/>
            <a:ext cx="11847870" cy="4849608"/>
          </a:xfrm>
        </p:spPr>
        <p:txBody>
          <a:bodyPr>
            <a:normAutofit/>
          </a:bodyPr>
          <a:lstStyle/>
          <a:p>
            <a:r>
              <a:rPr lang="en-US" dirty="0" smtClean="0"/>
              <a:t>To find SEM two things are required: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0000"/>
                </a:solidFill>
              </a:rPr>
              <a:t>Population Standard deviation,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0000"/>
                </a:solidFill>
              </a:rPr>
              <a:t>Sample size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2400" dirty="0" smtClean="0"/>
              <a:t>Most of the time population standard deviation is not known so it is estimated.</a:t>
            </a:r>
          </a:p>
          <a:p>
            <a:endParaRPr lang="en-US" sz="2400" dirty="0" smtClean="0"/>
          </a:p>
          <a:p>
            <a:r>
              <a:rPr lang="en-US" sz="2400" dirty="0" smtClean="0"/>
              <a:t>For any population standard deviation, increasing sample size (</a:t>
            </a:r>
            <a:r>
              <a:rPr lang="en-US" sz="2400" dirty="0" err="1" smtClean="0"/>
              <a:t>upto</a:t>
            </a:r>
            <a:r>
              <a:rPr lang="en-US" sz="2400" dirty="0" smtClean="0"/>
              <a:t> a point) reduces the error. </a:t>
            </a:r>
          </a:p>
          <a:p>
            <a:endParaRPr lang="en-US" sz="2400" dirty="0"/>
          </a:p>
          <a:p>
            <a:r>
              <a:rPr lang="en-US" sz="2400" dirty="0" err="1" smtClean="0"/>
              <a:t>Similalry</a:t>
            </a:r>
            <a:r>
              <a:rPr lang="en-US" sz="2400" dirty="0" smtClean="0">
                <a:solidFill>
                  <a:srgbClr val="FF0000"/>
                </a:solidFill>
              </a:rPr>
              <a:t> Confidence Interval </a:t>
            </a:r>
            <a:r>
              <a:rPr lang="en-US" sz="2400" dirty="0" smtClean="0"/>
              <a:t>is also affected by Standard deviation, Sample size and Confidence level.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1713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991" y="530942"/>
            <a:ext cx="10712018" cy="60255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3058" y="108155"/>
            <a:ext cx="10294374" cy="422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distribution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309" y="171732"/>
            <a:ext cx="10675967" cy="60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685</Words>
  <Application>Microsoft Office PowerPoint</Application>
  <PresentationFormat>Custom</PresentationFormat>
  <Paragraphs>71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Confidence Interval</vt:lpstr>
      <vt:lpstr>Example 1</vt:lpstr>
      <vt:lpstr>Example 2</vt:lpstr>
      <vt:lpstr>Sample to population: need to generalize to whole population</vt:lpstr>
      <vt:lpstr>Confidence Intervals: Example</vt:lpstr>
      <vt:lpstr>General form of  Confidence Intervals</vt:lpstr>
      <vt:lpstr>Confidence Interval and Standard Error of the Mean (SEM)</vt:lpstr>
      <vt:lpstr>PowerPoint Presentation</vt:lpstr>
      <vt:lpstr>PowerPoint Presentation</vt:lpstr>
      <vt:lpstr>Alpha level or confidence limits (the upper and lower boundary)</vt:lpstr>
      <vt:lpstr>The Value of alpha (1.96)</vt:lpstr>
      <vt:lpstr>Confidence Interval = Point Estimate (mean) ± 1.96σ/x</vt:lpstr>
      <vt:lpstr>95% probability Interval </vt:lpstr>
      <vt:lpstr>Distribution of sample means (Sampling distribution)</vt:lpstr>
      <vt:lpstr>Sampling distribution</vt:lpstr>
      <vt:lpstr>Example 3</vt:lpstr>
      <vt:lpstr> 1. At 95% confidence level, what is the margin of error? </vt:lpstr>
      <vt:lpstr>Confidence Interval = 19.09 – 20.91 (to be 95% confident)</vt:lpstr>
      <vt:lpstr>Key point</vt:lpstr>
      <vt:lpstr>Example 2</vt:lpstr>
      <vt:lpstr>At 95% confidence, what is the margin of error?</vt:lpstr>
      <vt:lpstr>Student’s t- distribution: when the population standard deviation is not known (uncertain about population)</vt:lpstr>
      <vt:lpstr>PowerPoint Presentation</vt:lpstr>
      <vt:lpstr>PowerPoint Presentation</vt:lpstr>
      <vt:lpstr>z distribution and student’s t distribution in a normal curve</vt:lpstr>
      <vt:lpstr>Example 3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error of the mean</dc:title>
  <dc:creator>windo mscon</dc:creator>
  <cp:lastModifiedBy>User</cp:lastModifiedBy>
  <cp:revision>21</cp:revision>
  <dcterms:created xsi:type="dcterms:W3CDTF">2016-03-02T16:30:15Z</dcterms:created>
  <dcterms:modified xsi:type="dcterms:W3CDTF">2017-03-20T16:02:29Z</dcterms:modified>
</cp:coreProperties>
</file>